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801600" cy="9601200" type="A3"/>
  <p:notesSz cx="6858000" cy="9144000"/>
  <p:defaultTextStyle>
    <a:defPPr>
      <a:defRPr lang="fa-IR"/>
    </a:defPPr>
    <a:lvl1pPr marL="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r" defTabSz="1280160" rtl="1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582" y="114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r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r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r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xy" algn="b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1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4991F-283B-444D-9041-4425F3FC3D3A}" type="datetimeFigureOut">
              <a:rPr lang="fa-IR" smtClean="0"/>
              <a:t>03/12/1440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1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1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951A4-2EF1-41D1-ABA1-393361F0E941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1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r" defTabSz="1280160" rtl="1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r" defTabSz="1280160" rtl="1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r" defTabSz="1280160" rtl="1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r" defTabSz="128016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r" defTabSz="1280160" rtl="1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r" defTabSz="1280160" rtl="1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r" defTabSz="1280160" rtl="1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r" defTabSz="1280160" rtl="1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r" defTabSz="1280160" rtl="1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r" defTabSz="1280160" rtl="1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49695" y="768152"/>
            <a:ext cx="12651094" cy="8770574"/>
          </a:xfrm>
          <a:prstGeom prst="triangle">
            <a:avLst>
              <a:gd name="adj" fmla="val 5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8016" tIns="64008" rIns="128016" bIns="64008" rtlCol="1" anchor="ctr"/>
          <a:lstStyle/>
          <a:p>
            <a:pPr algn="ctr"/>
            <a:endParaRPr lang="fa-IR"/>
          </a:p>
        </p:txBody>
      </p:sp>
      <p:sp>
        <p:nvSpPr>
          <p:cNvPr id="5" name="Rounded Rectangle 4"/>
          <p:cNvSpPr/>
          <p:nvPr/>
        </p:nvSpPr>
        <p:spPr>
          <a:xfrm>
            <a:off x="1662674" y="7320880"/>
            <a:ext cx="9476253" cy="2131437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28016" tIns="64008" rIns="128016" bIns="64008" rtlCol="1" anchor="ctr"/>
          <a:lstStyle/>
          <a:p>
            <a:pPr algn="ctr"/>
            <a:r>
              <a:rPr lang="fa-IR" sz="1700" b="1" dirty="0" smtClean="0">
                <a:solidFill>
                  <a:srgbClr val="FF0000"/>
                </a:solidFill>
                <a:cs typeface="B Zar" pitchFamily="2" charset="-78"/>
              </a:rPr>
              <a:t>مثالهایی </a:t>
            </a:r>
            <a:r>
              <a:rPr lang="fa-IR" sz="1700" b="1" dirty="0">
                <a:solidFill>
                  <a:srgbClr val="FF0000"/>
                </a:solidFill>
                <a:cs typeface="B Zar" pitchFamily="2" charset="-78"/>
              </a:rPr>
              <a:t>از مواردي که پوشیدن دستکش ضروري نمی باشد</a:t>
            </a:r>
            <a:r>
              <a:rPr lang="en-US" sz="1700" b="1" dirty="0">
                <a:solidFill>
                  <a:srgbClr val="FF0000"/>
                </a:solidFill>
                <a:cs typeface="B Zar" pitchFamily="2" charset="-78"/>
              </a:rPr>
              <a:t>: </a:t>
            </a:r>
            <a:r>
              <a:rPr lang="fa-IR" sz="1700" b="1" dirty="0" smtClean="0">
                <a:cs typeface="B Zar" pitchFamily="2" charset="-78"/>
              </a:rPr>
              <a:t> </a:t>
            </a:r>
            <a:endParaRPr lang="en-US" sz="1700" b="1" dirty="0" smtClean="0">
              <a:cs typeface="B Zar" pitchFamily="2" charset="-78"/>
            </a:endParaRPr>
          </a:p>
          <a:p>
            <a:pPr algn="ctr"/>
            <a:r>
              <a:rPr lang="fa-IR" sz="1400" b="1" dirty="0" smtClean="0">
                <a:cs typeface="B Zar" pitchFamily="2" charset="-78"/>
              </a:rPr>
              <a:t>  در این موارد احتمال تماس مستقیم یا غیر مستقیم کارکنان بهداشتی در مانی با خون ،مایعات بدن بیمار و یا محیط آلوده وجود ندارد</a:t>
            </a:r>
            <a:r>
              <a:rPr lang="en-US" sz="1400" b="1" dirty="0" smtClean="0">
                <a:cs typeface="B Zar" pitchFamily="2" charset="-78"/>
              </a:rPr>
              <a:t>.</a:t>
            </a:r>
          </a:p>
          <a:p>
            <a:pPr marL="371158" indent="-371158" algn="just"/>
            <a:r>
              <a:rPr lang="fa-IR" sz="1600" b="1" dirty="0" smtClean="0">
                <a:solidFill>
                  <a:srgbClr val="FF0000"/>
                </a:solidFill>
                <a:cs typeface="B Zar" pitchFamily="2" charset="-78"/>
              </a:rPr>
              <a:t>تماس </a:t>
            </a:r>
            <a:r>
              <a:rPr lang="fa-IR" sz="1600" b="1" dirty="0">
                <a:solidFill>
                  <a:srgbClr val="FF0000"/>
                </a:solidFill>
                <a:cs typeface="B Zar" pitchFamily="2" charset="-78"/>
              </a:rPr>
              <a:t>مستقيم با بيمار: </a:t>
            </a:r>
            <a:r>
              <a:rPr lang="fa-IR" sz="1400" b="1" dirty="0">
                <a:cs typeface="B Zar" pitchFamily="2" charset="-78"/>
              </a:rPr>
              <a:t>گرفتن فشار خون ، درجه حرارت و نبض بیمار، تزریق زیر پوستی یا عضلانی به بیمار، لباس پوشانیدن به بیمار، انتقال </a:t>
            </a:r>
            <a:r>
              <a:rPr lang="fa-IR" sz="1400" b="1" dirty="0" smtClean="0">
                <a:cs typeface="B Zar" pitchFamily="2" charset="-78"/>
              </a:rPr>
              <a:t>بیمار، مراقبت </a:t>
            </a:r>
            <a:r>
              <a:rPr lang="fa-IR" sz="1400" b="1" dirty="0">
                <a:cs typeface="B Zar" pitchFamily="2" charset="-78"/>
              </a:rPr>
              <a:t>از گوش و یا چشم بیماران درصورت فقدان ترشحات، هر گونه مراقبت از راه وریدي در بیماران در صورت عدم نشت خون .</a:t>
            </a:r>
          </a:p>
          <a:p>
            <a:pPr marL="371246" indent="-371246" algn="just">
              <a:buClr>
                <a:schemeClr val="accent3"/>
              </a:buClr>
              <a:defRPr/>
            </a:pPr>
            <a:r>
              <a:rPr lang="fa-IR" sz="1600" b="1" dirty="0">
                <a:solidFill>
                  <a:srgbClr val="FF0000"/>
                </a:solidFill>
                <a:cs typeface="B Zar" pitchFamily="2" charset="-78"/>
              </a:rPr>
              <a:t>تماس غير مستقيم با بيماران: </a:t>
            </a:r>
            <a:r>
              <a:rPr lang="fa-IR" sz="1400" b="1" dirty="0">
                <a:cs typeface="B Zar" pitchFamily="2" charset="-78"/>
              </a:rPr>
              <a:t>استفاده از گوشی تلفن مشترك بین بیماران و کادر بخش، درج گزارش بیمار در پرونده بالینی و یا چارت بالاي </a:t>
            </a:r>
            <a:r>
              <a:rPr lang="fa-IR" sz="1400" b="1" dirty="0" smtClean="0">
                <a:cs typeface="B Zar" pitchFamily="2" charset="-78"/>
              </a:rPr>
              <a:t>سر بیمار</a:t>
            </a:r>
            <a:r>
              <a:rPr lang="fa-IR" sz="1400" b="1" dirty="0">
                <a:cs typeface="B Zar" pitchFamily="2" charset="-78"/>
              </a:rPr>
              <a:t>، دادن داروي خوراکی به بیماران، جمع نمودن سینی غذاي بیمار و یا قطع لوله تغذیه اي بیمار، تعویض ملحفه بیمار ( درصورتی که بیمار ایزوله تماسی نباشد و یا ملحفه بیمار آلوده بهترشحات و مواد دفعی بیمار نباشد)، گذاردن ماسک تنفسی و یا کانولاي بینی بصورت غیر تهاجمی براي بیمار ، جابجایی اثاثیه بیمار</a:t>
            </a:r>
            <a:r>
              <a:rPr lang="en-US" sz="1400" b="1" dirty="0">
                <a:cs typeface="B Zar" pitchFamily="2" charset="-78"/>
              </a:rPr>
              <a:t>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18046" y="5016624"/>
            <a:ext cx="6351106" cy="2217846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rtlCol="1" anchor="ctr"/>
          <a:lstStyle/>
          <a:p>
            <a:pPr algn="just"/>
            <a:endParaRPr lang="fa-IR" sz="1400" dirty="0">
              <a:cs typeface="B Nazanin" pitchFamily="2" charset="-78"/>
            </a:endParaRPr>
          </a:p>
          <a:p>
            <a:pPr algn="just"/>
            <a:endParaRPr lang="fa-IR" sz="1400" dirty="0">
              <a:cs typeface="B Nazanin" pitchFamily="2" charset="-78"/>
            </a:endParaRPr>
          </a:p>
          <a:p>
            <a:pPr algn="ctr"/>
            <a:r>
              <a:rPr lang="fa-IR" sz="1700" b="1" dirty="0">
                <a:solidFill>
                  <a:srgbClr val="FF0000"/>
                </a:solidFill>
                <a:cs typeface="B Nazanin" pitchFamily="2" charset="-78"/>
              </a:rPr>
              <a:t>مثالهايي از موارد استفاده از دستكش </a:t>
            </a:r>
            <a:r>
              <a:rPr lang="fa-IR" sz="1700" b="1" dirty="0" smtClean="0">
                <a:solidFill>
                  <a:srgbClr val="FF0000"/>
                </a:solidFill>
                <a:cs typeface="B Nazanin" pitchFamily="2" charset="-78"/>
              </a:rPr>
              <a:t>تميز(غیراستریل):</a:t>
            </a:r>
            <a:endParaRPr lang="fa-IR" sz="1700" b="1" dirty="0">
              <a:solidFill>
                <a:srgbClr val="FF0000"/>
              </a:solidFill>
              <a:cs typeface="B Nazanin" pitchFamily="2" charset="-78"/>
            </a:endParaRPr>
          </a:p>
          <a:p>
            <a:pPr algn="just"/>
            <a:r>
              <a:rPr lang="fa-IR" sz="1300" b="1" dirty="0">
                <a:cs typeface="B Zar" pitchFamily="2" charset="-78"/>
              </a:rPr>
              <a:t>تماس مستقيم با بيمار: احتمال قرار گرفتن در معرض خون، مايعات بدن، ترشحات و مواد دفعي بيمار و اشياء و مواردي است كه بصورت مشهود آلوده به مواد دفعي و ترشحات بيمار مي باشد. تماس با غشاء مخاطی و پوست آسیب دیده بیمار ،</a:t>
            </a:r>
            <a:r>
              <a:rPr lang="en-US" sz="1300" b="1" dirty="0">
                <a:cs typeface="B Zar" pitchFamily="2" charset="-78"/>
              </a:rPr>
              <a:t> </a:t>
            </a:r>
            <a:r>
              <a:rPr lang="fa-IR" sz="1300" b="1" dirty="0">
                <a:cs typeface="B Zar" pitchFamily="2" charset="-78"/>
              </a:rPr>
              <a:t>احتمال قرار گرفتن در معرض تماس ارگانیسم هاي شدیداً عفونی وخطرناك، موقعیت هاي اورژانس یا اپیدمی ،گذاردن و یا کشیدن آنژیوکت و</a:t>
            </a:r>
            <a:r>
              <a:rPr lang="en-US" sz="1300" b="1" dirty="0">
                <a:cs typeface="B Zar" pitchFamily="2" charset="-78"/>
              </a:rPr>
              <a:t>... .</a:t>
            </a:r>
            <a:r>
              <a:rPr lang="fa-IR" sz="1300" b="1" dirty="0">
                <a:cs typeface="B Zar" pitchFamily="2" charset="-78"/>
              </a:rPr>
              <a:t>، گرفتن خون از بیمار، قطع یا بستن راه وریدي ،کشیدن خون ،معاینات لگنی و واژینال در بیماران </a:t>
            </a:r>
            <a:r>
              <a:rPr lang="en-US" sz="1300" b="1" dirty="0">
                <a:cs typeface="B Zar" pitchFamily="2" charset="-78"/>
              </a:rPr>
              <a:t>. </a:t>
            </a:r>
            <a:r>
              <a:rPr lang="fa-IR" sz="1300" b="1" dirty="0">
                <a:cs typeface="B Zar" pitchFamily="2" charset="-78"/>
              </a:rPr>
              <a:t>ساکشن سیستم هاي آندوتراشیال باز</a:t>
            </a:r>
            <a:r>
              <a:rPr lang="en-US" sz="1300" b="1" dirty="0">
                <a:cs typeface="B Zar" pitchFamily="2" charset="-78"/>
              </a:rPr>
              <a:t>.</a:t>
            </a:r>
            <a:endParaRPr lang="fa-IR" sz="1300" b="1" dirty="0">
              <a:cs typeface="B Zar" pitchFamily="2" charset="-78"/>
            </a:endParaRPr>
          </a:p>
          <a:p>
            <a:pPr algn="just"/>
            <a:r>
              <a:rPr lang="fa-IR" sz="1300" b="1" dirty="0">
                <a:cs typeface="B Zar" pitchFamily="2" charset="-78"/>
              </a:rPr>
              <a:t>تماس غير مستقيم با بيمار: تخلیه مواد برگشتی از معده بیمار، جابجایی یا تمیز کردن وسایل و تجهیزات</a:t>
            </a:r>
          </a:p>
          <a:p>
            <a:pPr algn="just"/>
            <a:r>
              <a:rPr lang="fa-IR" sz="1300" b="1" dirty="0">
                <a:cs typeface="B Zar" pitchFamily="2" charset="-78"/>
              </a:rPr>
              <a:t>،جابجایی یا تخلیه پسماند ها، تمیز نمودن ترشحات مایعات بدن پاشیده شده روي اشیاء و یا در ضمن لکه گیري البسه </a:t>
            </a:r>
            <a:r>
              <a:rPr lang="en-US" sz="1300" b="1" dirty="0">
                <a:cs typeface="B Zar" pitchFamily="2" charset="-78"/>
              </a:rPr>
              <a:t>.</a:t>
            </a:r>
          </a:p>
          <a:p>
            <a:pPr algn="ctr"/>
            <a:endParaRPr lang="en-US" sz="1400" dirty="0">
              <a:cs typeface="B Nazanin" pitchFamily="2" charset="-78"/>
            </a:endParaRPr>
          </a:p>
          <a:p>
            <a:pPr algn="ctr"/>
            <a:endParaRPr lang="fa-IR" sz="1700" dirty="0"/>
          </a:p>
        </p:txBody>
      </p:sp>
      <p:sp>
        <p:nvSpPr>
          <p:cNvPr id="7" name="Rounded Rectangle 6"/>
          <p:cNvSpPr/>
          <p:nvPr/>
        </p:nvSpPr>
        <p:spPr>
          <a:xfrm>
            <a:off x="4787821" y="2856384"/>
            <a:ext cx="3225958" cy="2117035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rtlCol="1" anchor="ctr"/>
          <a:lstStyle/>
          <a:p>
            <a:pPr algn="ctr"/>
            <a:r>
              <a:rPr lang="fa-IR" sz="1500" b="1" dirty="0">
                <a:solidFill>
                  <a:srgbClr val="FF0000"/>
                </a:solidFill>
                <a:cs typeface="B Zar" pitchFamily="2" charset="-78"/>
              </a:rPr>
              <a:t>مثالهايي براي استفاده از دستكش استريل:</a:t>
            </a:r>
          </a:p>
          <a:p>
            <a:pPr algn="just"/>
            <a:r>
              <a:rPr lang="fa-IR" sz="1400" b="1" dirty="0">
                <a:cs typeface="B Zar" pitchFamily="2" charset="-78"/>
              </a:rPr>
              <a:t>انجام هر گونه اقدامات جراحي، زايمان واژينال، اقدامات راديولوژيكي تهاجمي، برقراري راه عروقي و انجام اقدامات مرتبط به راه عروقي(ايجاد راه وريدي مركزي در بيماران)، آماده نمودن محلولهاي تغذيه مكمل جهت انفوزيون، آماده نمودن داروهاي شيمي درماني جهت تزريق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162"/>
            <a:ext cx="1371553" cy="1540628"/>
          </a:xfrm>
          <a:prstGeom prst="rect">
            <a:avLst/>
          </a:prstGeom>
          <a:ln>
            <a:noFill/>
          </a:ln>
          <a:effectLst/>
          <a:extLst/>
        </p:spPr>
      </p:pic>
      <p:pic>
        <p:nvPicPr>
          <p:cNvPr id="9" name="Picture 4" descr="C:\Users\app7\Desktop\download 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91054" y="0"/>
            <a:ext cx="1310546" cy="1538466"/>
          </a:xfrm>
          <a:prstGeom prst="rect">
            <a:avLst/>
          </a:prstGeom>
          <a:noFill/>
        </p:spPr>
      </p:pic>
      <p:sp>
        <p:nvSpPr>
          <p:cNvPr id="2" name="Oval 1"/>
          <p:cNvSpPr/>
          <p:nvPr/>
        </p:nvSpPr>
        <p:spPr>
          <a:xfrm>
            <a:off x="2800400" y="48072"/>
            <a:ext cx="7272808" cy="100811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80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هرم دستکش</a:t>
            </a:r>
            <a:endParaRPr lang="fa-IR" sz="8000" b="1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1026" name="Picture 2" descr="C:\Users\user\Desktop\-1972610_2SYFwk_r_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9559" y="1754467"/>
            <a:ext cx="3015897" cy="225404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xtLst/>
        </p:spPr>
      </p:pic>
      <p:pic>
        <p:nvPicPr>
          <p:cNvPr id="1027" name="Picture 3" descr="C:\Users\user\Desktop\ccwrgh2l_thumb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52" y="1754466"/>
            <a:ext cx="2974876" cy="2143125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388</Words>
  <Application>Microsoft Office PowerPoint</Application>
  <PresentationFormat>A3 Paper (297x420 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app7</dc:creator>
  <cp:lastModifiedBy>user</cp:lastModifiedBy>
  <cp:revision>25</cp:revision>
  <cp:lastPrinted>2018-11-20T12:41:20Z</cp:lastPrinted>
  <dcterms:created xsi:type="dcterms:W3CDTF">2018-11-19T04:34:45Z</dcterms:created>
  <dcterms:modified xsi:type="dcterms:W3CDTF">2018-11-20T12:47:35Z</dcterms:modified>
</cp:coreProperties>
</file>